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2"/>
  </p:sldMasterIdLst>
  <p:notesMasterIdLst>
    <p:notesMasterId r:id="rId3"/>
  </p:notesMasterIdLst>
  <p:sldIdLst>
    <p:sldId id="257" r:id="rId4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4"/>
    <p:restoredTop sz="94660"/>
  </p:normalViewPr>
  <p:slideViewPr>
    <p:cSldViewPr snapToGrid="0">
      <p:cViewPr varScale="0">
        <p:scale>
          <a:sx n="120" d="100"/>
          <a:sy n="120" d="100"/>
        </p:scale>
        <p:origin x="-822" y="2742"/>
      </p:cViewPr>
      <p:guideLst/>
    </p:cSldViewPr>
  </p:slideViewPr>
  <p:notesTextViewPr>
    <p:cViewPr>
      <p:scale>
        <a:sx n="1" d="1"/>
        <a:sy n="1" d="1"/>
      </p:scale>
      <p:origin x="0" y="72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A7095AA3-4EFE-4315-B3AF-9B976E71F25B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AC44C103-0A0A-4C6B-A618-D4EB8EC77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0181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48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44C103-0A0A-4C6B-A618-D4EB8EC7757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943577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973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3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36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877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14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494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40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984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143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58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05809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B12CF-0F0A-4C5C-81CE-E71F0BF800B9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58E38-FE86-447F-BA67-B3817DE379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440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1.xml" /><Relationship Id="rId3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テキスト ボックス 21"/>
          <p:cNvSpPr txBox="1"/>
          <p:nvPr/>
        </p:nvSpPr>
        <p:spPr>
          <a:xfrm>
            <a:off x="4299747" y="481983"/>
            <a:ext cx="2462932" cy="3644462"/>
          </a:xfrm>
          <a:prstGeom prst="rect">
            <a:avLst/>
          </a:prstGeom>
          <a:noFill/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000"/>
              </a:lnSpc>
              <a:spcAft>
                <a:spcPts val="0"/>
              </a:spcAft>
            </a:pPr>
            <a:r>
              <a:rPr lang="en-US" sz="900" kern="100">
                <a:effectLst/>
                <a:latin typeface="HGSｺﾞｼｯｸE" panose="020B09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cxnSp>
        <p:nvCxnSpPr>
          <p:cNvPr id="1108" name="直線コネクタ 76"/>
          <p:cNvCxnSpPr/>
          <p:nvPr/>
        </p:nvCxnSpPr>
        <p:spPr>
          <a:xfrm>
            <a:off x="4300023" y="496748"/>
            <a:ext cx="246265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9" name="角丸四角形 74"/>
          <p:cNvSpPr/>
          <p:nvPr/>
        </p:nvSpPr>
        <p:spPr>
          <a:xfrm>
            <a:off x="4362795" y="432337"/>
            <a:ext cx="337214" cy="107052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10" name="正方形/長方形 6"/>
          <p:cNvSpPr/>
          <p:nvPr/>
        </p:nvSpPr>
        <p:spPr>
          <a:xfrm>
            <a:off x="1869479" y="4849567"/>
            <a:ext cx="3132000" cy="4763476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715"/>
          </a:p>
        </p:txBody>
      </p:sp>
      <p:sp>
        <p:nvSpPr>
          <p:cNvPr id="1111" name="テキスト ボックス 54"/>
          <p:cNvSpPr txBox="1"/>
          <p:nvPr/>
        </p:nvSpPr>
        <p:spPr>
          <a:xfrm>
            <a:off x="1929593" y="7091820"/>
            <a:ext cx="3055461" cy="55310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（受取人）</a:t>
            </a:r>
            <a:endParaRPr kumimoji="1"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600">
                <a:latin typeface="ＭＳ ゴシック"/>
                <a:ea typeface="ＭＳ ゴシック"/>
                <a:cs typeface="+mn-lt"/>
              </a:rPr>
              <a:t>沖縄県名護市港２丁目１番１号</a:t>
            </a:r>
            <a:endParaRPr>
              <a:latin typeface="ＭＳ ゴシック"/>
              <a:ea typeface="ＭＳ ゴシック"/>
              <a:cs typeface="+mn-lt"/>
            </a:endParaRPr>
          </a:p>
        </p:txBody>
      </p:sp>
      <p:sp>
        <p:nvSpPr>
          <p:cNvPr id="1112" name="テキスト ボックス 55"/>
          <p:cNvSpPr txBox="1"/>
          <p:nvPr/>
        </p:nvSpPr>
        <p:spPr>
          <a:xfrm>
            <a:off x="1929593" y="7733801"/>
            <a:ext cx="3071886" cy="64543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kumimoji="1" lang="ja-JP" altLang="en-US" b="0" dirty="0">
                <a:latin typeface="ＭＳ ゴシック"/>
                <a:ea typeface="ＭＳ ゴシック"/>
              </a:rPr>
              <a:t>名護市選挙管理委員会</a:t>
            </a:r>
            <a:endParaRPr b="0">
              <a:latin typeface="ＭＳ ゴシック"/>
              <a:ea typeface="ＭＳ ゴシック"/>
            </a:endParaRPr>
          </a:p>
          <a:p>
            <a:r>
              <a:rPr kumimoji="1" lang="ja-JP" altLang="en-US" b="0" dirty="0">
                <a:latin typeface="ＭＳ ゴシック"/>
                <a:ea typeface="ＭＳ ゴシック"/>
              </a:rPr>
              <a:t>　　　　　事務局　行</a:t>
            </a:r>
            <a:endParaRPr kumimoji="1" lang="ja-JP" altLang="en-US" b="0" dirty="0">
              <a:latin typeface="ＭＳ ゴシック"/>
              <a:ea typeface="ＭＳ ゴシック"/>
            </a:endParaRPr>
          </a:p>
        </p:txBody>
      </p:sp>
      <p:grpSp>
        <p:nvGrpSpPr>
          <p:cNvPr id="1114" name="グループ化 64"/>
          <p:cNvGrpSpPr/>
          <p:nvPr/>
        </p:nvGrpSpPr>
        <p:grpSpPr>
          <a:xfrm>
            <a:off x="1875162" y="5498061"/>
            <a:ext cx="1099040" cy="1451423"/>
            <a:chOff x="2270599" y="1978785"/>
            <a:chExt cx="1153738" cy="1523657"/>
          </a:xfrm>
        </p:grpSpPr>
        <p:sp>
          <p:nvSpPr>
            <p:cNvPr id="1115" name="正方形/長方形 58"/>
            <p:cNvSpPr/>
            <p:nvPr/>
          </p:nvSpPr>
          <p:spPr>
            <a:xfrm>
              <a:off x="2492146" y="2199624"/>
              <a:ext cx="699146" cy="85031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715"/>
            </a:p>
          </p:txBody>
        </p:sp>
        <p:sp>
          <p:nvSpPr>
            <p:cNvPr id="1116" name="正方形/長方形 59"/>
            <p:cNvSpPr/>
            <p:nvPr/>
          </p:nvSpPr>
          <p:spPr>
            <a:xfrm>
              <a:off x="2535998" y="2236622"/>
              <a:ext cx="608301" cy="77541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715"/>
            </a:p>
          </p:txBody>
        </p:sp>
        <p:sp>
          <p:nvSpPr>
            <p:cNvPr id="1117" name="テキスト ボックス 60"/>
            <p:cNvSpPr txBox="1"/>
            <p:nvPr/>
          </p:nvSpPr>
          <p:spPr>
            <a:xfrm>
              <a:off x="2474361" y="2509693"/>
              <a:ext cx="904550" cy="265615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r>
                <a:rPr kumimoji="1" lang="ja-JP" altLang="en-US" sz="1050" b="1" dirty="0">
                  <a:latin typeface="ARゴシック体M"/>
                  <a:ea typeface="ARゴシック体M"/>
                </a:rPr>
                <a:t>０２０９</a:t>
              </a:r>
              <a:endParaRPr kumimoji="1" lang="ja-JP" altLang="en-US" sz="1715" b="1" dirty="0">
                <a:latin typeface="ARゴシック体M"/>
                <a:ea typeface="ARゴシック体M"/>
              </a:endParaRPr>
            </a:p>
          </p:txBody>
        </p:sp>
        <p:sp>
          <p:nvSpPr>
            <p:cNvPr id="1118" name="テキスト ボックス 61"/>
            <p:cNvSpPr txBox="1"/>
            <p:nvPr/>
          </p:nvSpPr>
          <p:spPr>
            <a:xfrm>
              <a:off x="2317717" y="2232988"/>
              <a:ext cx="1044864" cy="200996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kumimoji="1" lang="ja-JP" altLang="en-US" sz="65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名護郵便局承認</a:t>
              </a:r>
              <a:endParaRPr sz="650"/>
            </a:p>
          </p:txBody>
        </p:sp>
        <p:sp>
          <p:nvSpPr>
            <p:cNvPr id="1119" name="テキスト ボックス 62"/>
            <p:cNvSpPr txBox="1"/>
            <p:nvPr/>
          </p:nvSpPr>
          <p:spPr>
            <a:xfrm>
              <a:off x="2399609" y="3025632"/>
              <a:ext cx="978064" cy="476810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>
                <a:lnSpc>
                  <a:spcPts val="1000"/>
                </a:lnSpc>
              </a:pPr>
              <a:r>
                <a:rPr kumimoji="1"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差出有効期間</a:t>
              </a:r>
              <a:endPara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en-US" altLang="ja-JP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2022</a:t>
              </a:r>
              <a:r>
                <a:rPr kumimoji="1" lang="ja-JP" altLang="en-US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年１</a:t>
              </a:r>
              <a:r>
                <a:rPr kumimoji="1" lang="ja-JP" altLang="en-US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月</a:t>
              </a:r>
              <a:endParaRPr kumimoji="1" lang="en-US" altLang="ja-JP" sz="762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31日まで</a:t>
              </a:r>
            </a:p>
          </p:txBody>
        </p:sp>
        <p:sp>
          <p:nvSpPr>
            <p:cNvPr id="1120" name="テキスト ボックス 63"/>
            <p:cNvSpPr txBox="1"/>
            <p:nvPr/>
          </p:nvSpPr>
          <p:spPr>
            <a:xfrm>
              <a:off x="2270599" y="1978785"/>
              <a:ext cx="1153738" cy="220041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kumimoji="1" lang="ja-JP" altLang="en-US" sz="762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料金受取人払郵便</a:t>
              </a:r>
            </a:p>
          </p:txBody>
        </p:sp>
      </p:grpSp>
      <p:sp>
        <p:nvSpPr>
          <p:cNvPr id="1121" name="正方形/長方形 44"/>
          <p:cNvSpPr/>
          <p:nvPr/>
        </p:nvSpPr>
        <p:spPr>
          <a:xfrm>
            <a:off x="2991401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９</a:t>
            </a:r>
            <a:endParaRPr kumimoji="1" lang="ja-JP" altLang="en-US" sz="1715" dirty="0">
              <a:solidFill>
                <a:schemeClr val="tx1"/>
              </a:solidFill>
            </a:endParaRPr>
          </a:p>
        </p:txBody>
      </p:sp>
      <p:sp>
        <p:nvSpPr>
          <p:cNvPr id="1122" name="正方形/長方形 46"/>
          <p:cNvSpPr/>
          <p:nvPr/>
        </p:nvSpPr>
        <p:spPr>
          <a:xfrm>
            <a:off x="3241731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０</a:t>
            </a:r>
            <a:endParaRPr kumimoji="1" lang="ja-JP" altLang="en-US" sz="1715" dirty="0">
              <a:solidFill>
                <a:schemeClr val="tx1"/>
              </a:solidFill>
            </a:endParaRPr>
          </a:p>
        </p:txBody>
      </p:sp>
      <p:sp>
        <p:nvSpPr>
          <p:cNvPr id="1123" name="正方形/長方形 48"/>
          <p:cNvSpPr/>
          <p:nvPr/>
        </p:nvSpPr>
        <p:spPr>
          <a:xfrm>
            <a:off x="3491162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５</a:t>
            </a:r>
            <a:endParaRPr kumimoji="1" lang="ja-JP" altLang="en-US" sz="1715" dirty="0">
              <a:solidFill>
                <a:schemeClr val="tx1"/>
              </a:solidFill>
            </a:endParaRPr>
          </a:p>
        </p:txBody>
      </p:sp>
      <p:sp>
        <p:nvSpPr>
          <p:cNvPr id="1124" name="正方形/長方形 49"/>
          <p:cNvSpPr/>
          <p:nvPr/>
        </p:nvSpPr>
        <p:spPr>
          <a:xfrm>
            <a:off x="3770844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８</a:t>
            </a:r>
            <a:endParaRPr kumimoji="1" lang="ja-JP" altLang="en-US" sz="1715" dirty="0">
              <a:solidFill>
                <a:schemeClr val="tx1"/>
              </a:solidFill>
            </a:endParaRPr>
          </a:p>
        </p:txBody>
      </p:sp>
      <p:sp>
        <p:nvSpPr>
          <p:cNvPr id="1125" name="正方形/長方形 50"/>
          <p:cNvSpPr/>
          <p:nvPr/>
        </p:nvSpPr>
        <p:spPr>
          <a:xfrm>
            <a:off x="4016737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７</a:t>
            </a:r>
            <a:endParaRPr kumimoji="1" lang="ja-JP" altLang="en-US" sz="1715" dirty="0">
              <a:solidFill>
                <a:schemeClr val="tx1"/>
              </a:solidFill>
            </a:endParaRPr>
          </a:p>
        </p:txBody>
      </p:sp>
      <p:sp>
        <p:nvSpPr>
          <p:cNvPr id="1126" name="正方形/長方形 51"/>
          <p:cNvSpPr/>
          <p:nvPr/>
        </p:nvSpPr>
        <p:spPr>
          <a:xfrm>
            <a:off x="4260136" y="5257075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９</a:t>
            </a:r>
            <a:endParaRPr kumimoji="1" lang="ja-JP" altLang="en-US" sz="1715" dirty="0">
              <a:solidFill>
                <a:schemeClr val="tx1"/>
              </a:solidFill>
            </a:endParaRPr>
          </a:p>
        </p:txBody>
      </p:sp>
      <p:sp>
        <p:nvSpPr>
          <p:cNvPr id="1127" name="正方形/長方形 52"/>
          <p:cNvSpPr/>
          <p:nvPr/>
        </p:nvSpPr>
        <p:spPr>
          <a:xfrm>
            <a:off x="4504969" y="5257074"/>
            <a:ext cx="205200" cy="2880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715" dirty="0">
                <a:solidFill>
                  <a:schemeClr val="tx1"/>
                </a:solidFill>
              </a:rPr>
              <a:t>０</a:t>
            </a:r>
            <a:endParaRPr kumimoji="1" lang="ja-JP" altLang="en-US" sz="1715" dirty="0">
              <a:solidFill>
                <a:schemeClr val="tx1"/>
              </a:solidFill>
            </a:endParaRPr>
          </a:p>
        </p:txBody>
      </p:sp>
      <p:cxnSp>
        <p:nvCxnSpPr>
          <p:cNvPr id="1128" name="直線コネクタ 67"/>
          <p:cNvCxnSpPr/>
          <p:nvPr/>
        </p:nvCxnSpPr>
        <p:spPr>
          <a:xfrm>
            <a:off x="3712825" y="5410364"/>
            <a:ext cx="36000" cy="2"/>
          </a:xfrm>
          <a:prstGeom prst="line">
            <a:avLst/>
          </a:prstGeom>
          <a:ln w="139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9" name="正方形/長方形 77"/>
          <p:cNvSpPr/>
          <p:nvPr/>
        </p:nvSpPr>
        <p:spPr>
          <a:xfrm>
            <a:off x="2068159" y="5226618"/>
            <a:ext cx="720000" cy="4115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715"/>
          </a:p>
        </p:txBody>
      </p:sp>
      <p:sp>
        <p:nvSpPr>
          <p:cNvPr id="1130" name="正方形/長方形 78"/>
          <p:cNvSpPr/>
          <p:nvPr/>
        </p:nvSpPr>
        <p:spPr>
          <a:xfrm>
            <a:off x="2068159" y="5305641"/>
            <a:ext cx="720000" cy="4115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715"/>
          </a:p>
        </p:txBody>
      </p:sp>
      <p:sp>
        <p:nvSpPr>
          <p:cNvPr id="1131" name="正方形/長方形 81"/>
          <p:cNvSpPr/>
          <p:nvPr/>
        </p:nvSpPr>
        <p:spPr>
          <a:xfrm>
            <a:off x="2069782" y="5382631"/>
            <a:ext cx="720000" cy="41152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7105" tIns="43552" rIns="87105" bIns="435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715"/>
          </a:p>
        </p:txBody>
      </p:sp>
      <p:sp>
        <p:nvSpPr>
          <p:cNvPr id="1132" name="テキスト ボックス 82"/>
          <p:cNvSpPr txBox="1"/>
          <p:nvPr/>
        </p:nvSpPr>
        <p:spPr>
          <a:xfrm>
            <a:off x="1998056" y="9048696"/>
            <a:ext cx="28173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請求書在中・投票在中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33" name="テキスト ボックス 83"/>
          <p:cNvSpPr txBox="1"/>
          <p:nvPr/>
        </p:nvSpPr>
        <p:spPr>
          <a:xfrm>
            <a:off x="3070272" y="6237468"/>
            <a:ext cx="954107" cy="276999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定形郵便物</a:t>
            </a:r>
          </a:p>
        </p:txBody>
      </p:sp>
      <p:sp>
        <p:nvSpPr>
          <p:cNvPr id="1134" name="テキスト ボックス 29"/>
          <p:cNvSpPr txBox="1"/>
          <p:nvPr/>
        </p:nvSpPr>
        <p:spPr>
          <a:xfrm>
            <a:off x="3023942" y="5610418"/>
            <a:ext cx="1005403" cy="584775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速達</a:t>
            </a:r>
            <a:endParaRPr kumimoji="1"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35" name="台形 1"/>
          <p:cNvSpPr/>
          <p:nvPr/>
        </p:nvSpPr>
        <p:spPr>
          <a:xfrm flipV="1">
            <a:off x="4708177" y="689080"/>
            <a:ext cx="1587545" cy="324916"/>
          </a:xfrm>
          <a:prstGeom prst="trapezoid">
            <a:avLst>
              <a:gd name="adj" fmla="val 38433"/>
            </a:avLst>
          </a:prstGeom>
          <a:noFill/>
          <a:ln w="63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正方形/長方形 2"/>
          <p:cNvSpPr/>
          <p:nvPr/>
        </p:nvSpPr>
        <p:spPr>
          <a:xfrm>
            <a:off x="4710169" y="689080"/>
            <a:ext cx="1587545" cy="319390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テキスト ボックス 7"/>
          <p:cNvSpPr txBox="1"/>
          <p:nvPr/>
        </p:nvSpPr>
        <p:spPr>
          <a:xfrm>
            <a:off x="93133" y="108937"/>
            <a:ext cx="4200784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宛名表示の使用方法</a:t>
            </a:r>
            <a:endParaRPr kumimoji="1" lang="en-US" altLang="ja-JP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6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 「切り取り線」に沿って切り取り、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手持ちの定形サイズの封筒にのり付け等します。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3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　封筒に請求書と外出自粛要請等に係る書面を入れて封をし、「請求書在中」に○を付けます。（切手不要）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3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　速達とするため、封筒の右上に朱線を引きます。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3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　透明のファスナー付きのケース等に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入れ、密封します。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3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　④の表面を、アルコール消毒液を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吹きかけて拭きとる等により消毒します。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300"/>
              </a:spcBef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　同居人、知人等（患者ではない方）に</a:t>
            </a:r>
            <a:r>
              <a:rPr kumimoji="1" lang="ja-JP" altLang="en-US" sz="16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郵便ポストへの投かん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を依頼します。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16000" indent="-216000">
              <a:spcBef>
                <a:spcPts val="600"/>
              </a:spcBef>
            </a:pPr>
            <a:r>
              <a: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（郵便局の窓口にお持ちいただくことはご遠慮ください）</a:t>
            </a:r>
          </a:p>
        </p:txBody>
      </p:sp>
      <p:cxnSp>
        <p:nvCxnSpPr>
          <p:cNvPr id="1138" name="直線コネクタ 9"/>
          <p:cNvCxnSpPr/>
          <p:nvPr/>
        </p:nvCxnSpPr>
        <p:spPr>
          <a:xfrm>
            <a:off x="0" y="4513712"/>
            <a:ext cx="685800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9" name="テキスト ボックス 13"/>
          <p:cNvSpPr txBox="1"/>
          <p:nvPr/>
        </p:nvSpPr>
        <p:spPr>
          <a:xfrm>
            <a:off x="4839896" y="6866179"/>
            <a:ext cx="323165" cy="718855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切り取り線</a:t>
            </a:r>
          </a:p>
        </p:txBody>
      </p:sp>
      <p:sp>
        <p:nvSpPr>
          <p:cNvPr id="1140" name="テキスト ボックス 38"/>
          <p:cNvSpPr txBox="1"/>
          <p:nvPr/>
        </p:nvSpPr>
        <p:spPr>
          <a:xfrm>
            <a:off x="3083388" y="4729150"/>
            <a:ext cx="764295" cy="230832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 anchor="ctr">
            <a:spAutoFit/>
          </a:bodyPr>
          <a:lstStyle/>
          <a:p>
            <a:pPr algn="ctr"/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切り取り線</a:t>
            </a:r>
          </a:p>
        </p:txBody>
      </p:sp>
      <p:sp>
        <p:nvSpPr>
          <p:cNvPr id="1141" name="テキスト ボックス 45"/>
          <p:cNvSpPr txBox="1"/>
          <p:nvPr/>
        </p:nvSpPr>
        <p:spPr>
          <a:xfrm>
            <a:off x="4969633" y="4120858"/>
            <a:ext cx="1117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イメージ</a:t>
            </a:r>
          </a:p>
        </p:txBody>
      </p:sp>
      <p:pic>
        <p:nvPicPr>
          <p:cNvPr id="1142" name="図 4"/>
          <p:cNvPicPr>
            <a:picLocks noChangeAspect="1"/>
          </p:cNvPicPr>
          <p:nvPr/>
        </p:nvPicPr>
        <p:blipFill>
          <a:blip r:embed="rId1"/>
          <a:srcRect l="19016" r="14066" b="1402"/>
          <a:stretch>
            <a:fillRect/>
          </a:stretch>
        </p:blipFill>
        <p:spPr>
          <a:xfrm>
            <a:off x="4769508" y="1153055"/>
            <a:ext cx="1491905" cy="2264451"/>
          </a:xfrm>
          <a:prstGeom prst="rect">
            <a:avLst/>
          </a:prstGeom>
        </p:spPr>
      </p:pic>
      <p:sp>
        <p:nvSpPr>
          <p:cNvPr id="1143" name="楕円 40"/>
          <p:cNvSpPr/>
          <p:nvPr/>
        </p:nvSpPr>
        <p:spPr>
          <a:xfrm>
            <a:off x="4939182" y="3103138"/>
            <a:ext cx="576278" cy="24091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正方形/長方形 5"/>
          <p:cNvSpPr/>
          <p:nvPr/>
        </p:nvSpPr>
        <p:spPr>
          <a:xfrm>
            <a:off x="5295900" y="689080"/>
            <a:ext cx="999822" cy="16245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正方形/長方形 42"/>
          <p:cNvSpPr/>
          <p:nvPr/>
        </p:nvSpPr>
        <p:spPr>
          <a:xfrm>
            <a:off x="2995774" y="4959982"/>
            <a:ext cx="2002736" cy="16900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98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439</TotalTime>
  <Words>195</Words>
  <Application>JUST Focus</Application>
  <Paragraphs>36</Paragraph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HGSｺﾞｼｯｸE</vt:lpstr>
      <vt:lpstr>ＭＳ ゴシック</vt:lpstr>
      <vt:lpstr>游ゴシック</vt:lpstr>
      <vt:lpstr>游ゴシック Light</vt:lpstr>
      <vt:lpstr>游明朝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4.1.1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cp:lastModifiedBy>19PC229</cp:lastModifiedBy>
  <cp:lastPrinted>2021-06-12T04:25:40Z</cp:lastPrinted>
  <dcterms:created xsi:type="dcterms:W3CDTF">2021-06-01T06:56:24Z</dcterms:created>
  <dcterms:modified xsi:type="dcterms:W3CDTF">2021-10-12T02:49:48Z</dcterms:modified>
  <cp:revision>93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